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614FB7B-E884-486F-AC87-24FF0F0DBC6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3C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660"/>
  </p:normalViewPr>
  <p:slideViewPr>
    <p:cSldViewPr snapToGrid="0">
      <p:cViewPr varScale="1">
        <p:scale>
          <a:sx n="89" d="100"/>
          <a:sy n="89" d="100"/>
        </p:scale>
        <p:origin x="17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Алгоритм(дерево) Хаффмана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871355" y="4461305"/>
            <a:ext cx="8767860" cy="1388165"/>
          </a:xfrm>
        </p:spPr>
        <p:txBody>
          <a:bodyPr/>
          <a:lstStyle/>
          <a:p>
            <a:pPr algn="r"/>
            <a:r>
              <a:rPr lang="ru-RU" dirty="0" smtClean="0"/>
              <a:t>Подготовила студентка 11-402:</a:t>
            </a:r>
          </a:p>
          <a:p>
            <a:pPr algn="r"/>
            <a:r>
              <a:rPr lang="ru-RU" dirty="0" smtClean="0"/>
              <a:t>Бабушкина Елизавета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348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596" y="3555403"/>
            <a:ext cx="5699738" cy="301393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Немного общей информации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Алгоритм Хаффмана (англ. </a:t>
            </a:r>
            <a:r>
              <a:rPr lang="ru-RU" u="sng" dirty="0" err="1">
                <a:solidFill>
                  <a:schemeClr val="accent1">
                    <a:lumMod val="50000"/>
                  </a:schemeClr>
                </a:solidFill>
              </a:rPr>
              <a:t>Huffman's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u="sng" dirty="0" err="1" smtClean="0">
                <a:solidFill>
                  <a:schemeClr val="accent1">
                    <a:lumMod val="50000"/>
                  </a:schemeClr>
                </a:solidFill>
              </a:rPr>
              <a:t>algorithm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-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это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алгоритм сжатия данных, который формулирует основную идею сжатия файлов. Был разработан в 1952 году аспирантом Массачусетского технологического института Дэвидом Хаффманом при написании им курсовой работы. Используется во многих программах сжатия данных, например, PKZIP 2, LZH и др.</a:t>
            </a:r>
          </a:p>
        </p:txBody>
      </p:sp>
    </p:spTree>
    <p:extLst>
      <p:ext uri="{BB962C8B-B14F-4D97-AF65-F5344CB8AC3E}">
        <p14:creationId xmlns:p14="http://schemas.microsoft.com/office/powerpoint/2010/main" val="37580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8138" y="1344706"/>
            <a:ext cx="6732667" cy="520132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Основная идея заключается в кодировании переменной длины.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При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кодировании переменной длины мы присваиваем символам переменное количество битов в зависимости от частоты их появления в данном тексте.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Проблема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с кодированием переменной длины заключается лишь в последующем декодировании последовательности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Чтобы избежать этой неоднозначности, мы должны гарантировать, что наше кодирование удовлетворяет такому понятию, как префиксное правило, которое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гарантирует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, что ни один код не будет префиксом другого.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7014" y="365758"/>
            <a:ext cx="3777556" cy="135636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Как работает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?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616" y="365758"/>
            <a:ext cx="4212766" cy="613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6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Кодирование Хаффмана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4891" y="1788459"/>
            <a:ext cx="10050332" cy="40744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Метод основывается на создании бинарных деревьев.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Изначально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все узлы считаются листьями (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конечными узлами),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которые представляют сам символ и его вес (то есть частоту появления).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Внутренние узлы (не листья)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содержат вес символа и ссылаются на два узла-наследника.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В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полном дереве N листьев и N-1 внутренних узлов. Рекомендуется, чтобы при построении дерева Хаффмана отбрасывались неиспользуемые символы для получения кодов оптимальной длины.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1433" y="4108714"/>
            <a:ext cx="2370080" cy="237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0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0861" y="1214626"/>
            <a:ext cx="4491371" cy="456223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2318" y="674146"/>
            <a:ext cx="6640158" cy="1025562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Шаги построения дерева: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0421" y="1965960"/>
            <a:ext cx="7221071" cy="4038600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Создаем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узел-лист для каждого символа и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добавляем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их в очередь с приоритетами.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Пока в очереди больше одного листа делаем следующее: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Удаляем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два узла с наивысшим приоритетом (с самой низкой частотой) из очереди;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Создаём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новый внутренний узел, где эти два узла будут наследниками, а частота появления будет равна сумме частот этих двух узлов.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Добавляем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новый узел в очередь приоритетов.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Единственный оставшийся узел будет корневым, на этом построение дерева закончится.</a:t>
            </a:r>
          </a:p>
        </p:txBody>
      </p:sp>
    </p:spTree>
    <p:extLst>
      <p:ext uri="{BB962C8B-B14F-4D97-AF65-F5344CB8AC3E}">
        <p14:creationId xmlns:p14="http://schemas.microsoft.com/office/powerpoint/2010/main" val="158594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9247" y="271626"/>
            <a:ext cx="3964193" cy="857923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Преимущества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0155" y="995082"/>
            <a:ext cx="11241741" cy="561011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Оптимальность префиксных кодов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и 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однозначность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д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екодирования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Сжатие без потерь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ru-RU" sz="1500" u="sng" dirty="0" err="1">
                <a:solidFill>
                  <a:schemeClr val="accent1">
                    <a:lumMod val="50000"/>
                  </a:schemeClr>
                </a:solidFill>
              </a:rPr>
              <a:t>Lossless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sz="1500" u="sng" dirty="0" err="1">
                <a:solidFill>
                  <a:schemeClr val="accent1">
                    <a:lumMod val="50000"/>
                  </a:schemeClr>
                </a:solidFill>
              </a:rPr>
              <a:t>Compression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  <a:endParaRPr lang="ru-RU" sz="1500" u="sng" dirty="0">
              <a:solidFill>
                <a:schemeClr val="accent1">
                  <a:lumMod val="50000"/>
                </a:schemeClr>
              </a:solidFill>
            </a:endParaRPr>
          </a:p>
          <a:p>
            <a:pPr marL="45720" indent="0">
              <a:buNone/>
            </a:pP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В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отличие от методов сжатия с потерями, таких как некоторые варианты JPEG для изображений, кодирование Хаффмана является безусловно без потерь. Это означает, что исходные данные могут быть полностью и идеально восстановлены из сжатого представления, бит в </a:t>
            </a: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бит.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Высокая эффективность для данных с неравномерным распределением символов</a:t>
            </a:r>
          </a:p>
          <a:p>
            <a:pPr marL="45720" indent="0">
              <a:buNone/>
            </a:pP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Наибольшую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выгоду кодирование Хаффмана приносит при работе с данными, где частоты появления символов сильно различаются. Такие данные часто называют "скошенными" или имеющими "неравномерное" распределение.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Простота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и с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корость кодирования/декодирования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(в 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определенных сценариях)</a:t>
            </a:r>
          </a:p>
          <a:p>
            <a:pPr marL="45720" indent="0">
              <a:buNone/>
            </a:pP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Несмотря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на кажущуюся сложность процесса построения дерева, н</a:t>
            </a: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а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современных процессорах скорость кодирования может достигать гигабайтов в секунду. Благодаря возможности использования таблиц поиска (</a:t>
            </a:r>
            <a:r>
              <a:rPr lang="ru-RU" sz="1500" dirty="0" err="1">
                <a:solidFill>
                  <a:schemeClr val="accent1">
                    <a:lumMod val="50000"/>
                  </a:schemeClr>
                </a:solidFill>
              </a:rPr>
              <a:t>lookup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ru-RU" sz="1500" dirty="0" err="1">
                <a:solidFill>
                  <a:schemeClr val="accent1">
                    <a:lumMod val="50000"/>
                  </a:schemeClr>
                </a:solidFill>
              </a:rPr>
              <a:t>tables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) для канонических кодов, процесс декодирования может быть значительно ускорен, снижая вычислительную сложность с логарифмической до линейной относительно длины данных.   </a:t>
            </a:r>
            <a:endParaRPr lang="ru-RU" sz="15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Широкое применение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в 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реальных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с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истемах</a:t>
            </a:r>
          </a:p>
          <a:p>
            <a:pPr marL="45720" indent="0">
              <a:buNone/>
            </a:pP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Кодирование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Хаффмана </a:t>
            </a: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лежит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в основе множества широко используемых форматов и </a:t>
            </a: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протоколов.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Его можно найти в популярных архиваторах, таких как ZIP, GZIP, PKZIP и LHA, а также в стандартах сжатия изображений (JPEG, PNG) и видео (MPEG). </a:t>
            </a:r>
            <a:endParaRPr lang="ru-RU" sz="15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Экономия места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и 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пропускной </a:t>
            </a:r>
            <a:r>
              <a:rPr lang="ru-RU" sz="1500" u="sng" dirty="0">
                <a:solidFill>
                  <a:schemeClr val="accent1">
                    <a:lumMod val="50000"/>
                  </a:schemeClr>
                </a:solidFill>
              </a:rPr>
              <a:t>с</a:t>
            </a:r>
            <a:r>
              <a:rPr lang="ru-RU" sz="1500" u="sng" dirty="0" smtClean="0">
                <a:solidFill>
                  <a:schemeClr val="accent1">
                    <a:lumMod val="50000"/>
                  </a:schemeClr>
                </a:solidFill>
              </a:rPr>
              <a:t>пособности</a:t>
            </a:r>
          </a:p>
          <a:p>
            <a:pPr marL="45720" indent="0">
              <a:buNone/>
            </a:pPr>
            <a:r>
              <a:rPr lang="ru-RU" sz="1500" dirty="0" smtClean="0">
                <a:solidFill>
                  <a:schemeClr val="accent1">
                    <a:lumMod val="50000"/>
                  </a:schemeClr>
                </a:solidFill>
              </a:rPr>
              <a:t>Уменьшая </a:t>
            </a:r>
            <a:r>
              <a:rPr lang="ru-RU" sz="1500" dirty="0">
                <a:solidFill>
                  <a:schemeClr val="accent1">
                    <a:lumMod val="50000"/>
                  </a:schemeClr>
                </a:solidFill>
              </a:rPr>
              <a:t>размер данных, кодирование Хаффмана напрямую способствует экономии вычислительных ресурсов. 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390" y="286420"/>
            <a:ext cx="1539241" cy="153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79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77962" y="356796"/>
            <a:ext cx="9875520" cy="1356360"/>
          </a:xfrm>
        </p:spPr>
        <p:txBody>
          <a:bodyPr/>
          <a:lstStyle/>
          <a:p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Не преимущества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99246" y="1387736"/>
            <a:ext cx="10607040" cy="5045337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Требование двух проходов (предварительный анализ частот)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Первый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проход необходим для сбора статистической информации о частотах появления каждого символа, на основе которой будет построено кодовое дерево. Второй проход используется для фактического кодирования данных с использованием уже построенного дерева.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Низкая эффективность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для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данных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с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равномерным распределением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или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высокой энтропией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Накладные расходы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на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хранение таблицы кодирования/дерева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Ограничения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при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работе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с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большими алфавитами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и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длинными кодовыми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с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ловами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Компромиссы между степенью сжатия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и с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коростью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Для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обхода проблемы очень длинных кодовых слов и поддержания высокой скорости обработки иногда приходится жертвовать частью коэффициента сжатия.  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Проблемы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с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кэшированием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при 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использовании больших таблиц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п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оиска</a:t>
            </a:r>
          </a:p>
          <a:p>
            <a:pPr marL="45720" indent="0">
              <a:buNone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Д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ля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очень длинных кодовых слов (L) размер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таблиц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может стать экспоненциально большим (например, 2^L). </a:t>
            </a:r>
            <a:endParaRPr lang="ru-RU" dirty="0" smtClean="0">
              <a:solidFill>
                <a:schemeClr val="accent1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Ограничение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м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инимальной длины </a:t>
            </a:r>
            <a:r>
              <a:rPr lang="ru-RU" u="sng" dirty="0">
                <a:solidFill>
                  <a:schemeClr val="accent1">
                    <a:lumMod val="50000"/>
                  </a:schemeClr>
                </a:solidFill>
              </a:rPr>
              <a:t>к</a:t>
            </a:r>
            <a:r>
              <a:rPr lang="ru-RU" u="sng" dirty="0" smtClean="0">
                <a:solidFill>
                  <a:schemeClr val="accent1">
                    <a:lumMod val="50000"/>
                  </a:schemeClr>
                </a:solidFill>
              </a:rPr>
              <a:t>ода</a:t>
            </a:r>
          </a:p>
          <a:p>
            <a:pPr marL="45720" indent="0">
              <a:buNone/>
            </a:pP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Минимальная </a:t>
            </a: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длина кода, которую может присвоить алгоритм Хаффмана, составляет 1 бит.   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918" y="296285"/>
            <a:ext cx="1312432" cy="131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4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72844" y="512781"/>
            <a:ext cx="3369833" cy="2692998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Сравнение с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другими алгоритмами сжатия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4866665"/>
              </p:ext>
            </p:extLst>
          </p:nvPr>
        </p:nvGraphicFramePr>
        <p:xfrm>
          <a:off x="4007225" y="360382"/>
          <a:ext cx="7428052" cy="6083448"/>
        </p:xfrm>
        <a:graphic>
          <a:graphicData uri="http://schemas.openxmlformats.org/drawingml/2006/table">
            <a:tbl>
              <a:tblPr/>
              <a:tblGrid>
                <a:gridCol w="1857013">
                  <a:extLst>
                    <a:ext uri="{9D8B030D-6E8A-4147-A177-3AD203B41FA5}">
                      <a16:colId xmlns:a16="http://schemas.microsoft.com/office/drawing/2014/main" val="1703315827"/>
                    </a:ext>
                  </a:extLst>
                </a:gridCol>
                <a:gridCol w="1857013">
                  <a:extLst>
                    <a:ext uri="{9D8B030D-6E8A-4147-A177-3AD203B41FA5}">
                      <a16:colId xmlns:a16="http://schemas.microsoft.com/office/drawing/2014/main" val="1250763393"/>
                    </a:ext>
                  </a:extLst>
                </a:gridCol>
                <a:gridCol w="1857013">
                  <a:extLst>
                    <a:ext uri="{9D8B030D-6E8A-4147-A177-3AD203B41FA5}">
                      <a16:colId xmlns:a16="http://schemas.microsoft.com/office/drawing/2014/main" val="2653784595"/>
                    </a:ext>
                  </a:extLst>
                </a:gridCol>
                <a:gridCol w="1857013">
                  <a:extLst>
                    <a:ext uri="{9D8B030D-6E8A-4147-A177-3AD203B41FA5}">
                      <a16:colId xmlns:a16="http://schemas.microsoft.com/office/drawing/2014/main" val="1351145390"/>
                    </a:ext>
                  </a:extLst>
                </a:gridCol>
              </a:tblGrid>
              <a:tr h="574994">
                <a:tc>
                  <a:txBody>
                    <a:bodyPr/>
                    <a:lstStyle/>
                    <a:p>
                      <a:r>
                        <a:rPr lang="ru-RU" sz="1100"/>
                        <a:t>Характеристика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Кодирование Хаффмана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Lempel-Ziv (LZW, LZ77/78)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Арифметическое Кодирование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332463"/>
                  </a:ext>
                </a:extLst>
              </a:tr>
              <a:tr h="327743">
                <a:tc>
                  <a:txBody>
                    <a:bodyPr/>
                    <a:lstStyle/>
                    <a:p>
                      <a:r>
                        <a:rPr lang="ru-RU" sz="1100" b="1" dirty="0"/>
                        <a:t>Тип сжатия</a:t>
                      </a:r>
                      <a:endParaRPr lang="ru-RU" sz="1100" dirty="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Без потерь (</a:t>
                      </a:r>
                      <a:r>
                        <a:rPr lang="en-US" sz="1100"/>
                        <a:t>Lossless)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Без потерь (</a:t>
                      </a:r>
                      <a:r>
                        <a:rPr lang="en-US" sz="1100"/>
                        <a:t>Lossless)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Без потерь (</a:t>
                      </a:r>
                      <a:r>
                        <a:rPr lang="en-US" sz="1100"/>
                        <a:t>Lossless)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284584"/>
                  </a:ext>
                </a:extLst>
              </a:tr>
              <a:tr h="1069494">
                <a:tc>
                  <a:txBody>
                    <a:bodyPr/>
                    <a:lstStyle/>
                    <a:p>
                      <a:r>
                        <a:rPr lang="ru-RU" sz="1100" b="1" dirty="0"/>
                        <a:t>Основной принцип</a:t>
                      </a:r>
                      <a:endParaRPr lang="ru-RU" sz="1100" dirty="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Присвоение переменной длины кодов на основе частоты символов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Замена повторяющихся последовательностей ссылками на словарь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Кодирование всего сообщения в одно число (дробь)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4546494"/>
                  </a:ext>
                </a:extLst>
              </a:tr>
              <a:tr h="822243">
                <a:tc>
                  <a:txBody>
                    <a:bodyPr/>
                    <a:lstStyle/>
                    <a:p>
                      <a:r>
                        <a:rPr lang="ru-RU" sz="1100" b="1"/>
                        <a:t>Сложность реализации</a:t>
                      </a:r>
                      <a:endParaRPr lang="ru-RU" sz="110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 dirty="0"/>
                        <a:t>Низкая/Средняя (проще, чем Арифметическое)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Средняя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Высокая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7511630"/>
                  </a:ext>
                </a:extLst>
              </a:tr>
              <a:tr h="822243">
                <a:tc>
                  <a:txBody>
                    <a:bodyPr/>
                    <a:lstStyle/>
                    <a:p>
                      <a:r>
                        <a:rPr lang="ru-RU" sz="1100" b="1"/>
                        <a:t>Скорость (кодирование/декодирование)</a:t>
                      </a:r>
                      <a:endParaRPr lang="ru-RU" sz="110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Высокая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Высокая (для LZW) / Средняя (для LZ77/78)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Низкая/Средняя (медленнее Хаффмана)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728064"/>
                  </a:ext>
                </a:extLst>
              </a:tr>
              <a:tr h="1069494">
                <a:tc>
                  <a:txBody>
                    <a:bodyPr/>
                    <a:lstStyle/>
                    <a:p>
                      <a:r>
                        <a:rPr lang="ru-RU" sz="1100" b="1"/>
                        <a:t>Коэффициент сжатия</a:t>
                      </a:r>
                      <a:endParaRPr lang="ru-RU" sz="110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Высокий (для неравномерных данных)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Высокий (для данных с повторяющимися фразами)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Очень высокий (близко к энтропийному пределу)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2427662"/>
                  </a:ext>
                </a:extLst>
              </a:tr>
              <a:tr h="822243">
                <a:tc>
                  <a:txBody>
                    <a:bodyPr/>
                    <a:lstStyle/>
                    <a:p>
                      <a:r>
                        <a:rPr lang="ru-RU" sz="1100" b="1"/>
                        <a:t>Требование предв. анализа</a:t>
                      </a:r>
                      <a:endParaRPr lang="ru-RU" sz="110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Да (для классического)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Нет (адаптивный)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100"/>
                        <a:t>Да (для статического) / Нет (для адаптивного)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1762783"/>
                  </a:ext>
                </a:extLst>
              </a:tr>
              <a:tr h="574994">
                <a:tc>
                  <a:txBody>
                    <a:bodyPr/>
                    <a:lstStyle/>
                    <a:p>
                      <a:r>
                        <a:rPr lang="ru-RU" sz="1100" b="1" dirty="0"/>
                        <a:t>Примеры применения</a:t>
                      </a:r>
                      <a:endParaRPr lang="ru-RU" sz="1100" dirty="0"/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JPEG, MPEG, ZIP, GZIP, PKZIP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ZIP, GZIP, PNG, GIF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JPEG2000, PDF   </a:t>
                      </a:r>
                    </a:p>
                  </a:txBody>
                  <a:tcPr marL="54576" marR="54576" marT="27288" marB="2728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628706"/>
                  </a:ext>
                </a:extLst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384" y="3324113"/>
            <a:ext cx="2294965" cy="22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4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90" y="188257"/>
            <a:ext cx="11741971" cy="63900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9131" y="512780"/>
            <a:ext cx="5526741" cy="848061"/>
          </a:xfrm>
          <a:gradFill flip="none" rotWithShape="1">
            <a:gsLst>
              <a:gs pos="0">
                <a:srgbClr val="013C9C">
                  <a:tint val="66000"/>
                  <a:satMod val="160000"/>
                </a:srgbClr>
              </a:gs>
              <a:gs pos="50000">
                <a:srgbClr val="013C9C">
                  <a:tint val="44500"/>
                  <a:satMod val="160000"/>
                </a:srgbClr>
              </a:gs>
              <a:gs pos="100000">
                <a:srgbClr val="013C9C">
                  <a:tint val="23500"/>
                  <a:satMod val="160000"/>
                </a:srgbClr>
              </a:gs>
            </a:gsLst>
            <a:lin ang="5400000" scaled="1"/>
            <a:tileRect/>
          </a:gradFill>
          <a:effectLst>
            <a:softEdge rad="63500"/>
          </a:effectLst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chemeClr val="bg1"/>
                </a:solidFill>
              </a:rPr>
              <a:t>Спасибо за просмотр</a:t>
            </a:r>
            <a:r>
              <a:rPr lang="ru-RU" b="1" dirty="0" smtClean="0">
                <a:solidFill>
                  <a:schemeClr val="bg1"/>
                </a:solidFill>
                <a:sym typeface="Wingdings" panose="05000000000000000000" pitchFamily="2" charset="2"/>
              </a:rPr>
              <a:t>)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79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Базис">
  <a:themeElements>
    <a:clrScheme name="Оранжевый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702</TotalTime>
  <Words>709</Words>
  <Application>Microsoft Office PowerPoint</Application>
  <PresentationFormat>Широкоэкранный</PresentationFormat>
  <Paragraphs>80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Corbel</vt:lpstr>
      <vt:lpstr>Wingdings</vt:lpstr>
      <vt:lpstr>Базис</vt:lpstr>
      <vt:lpstr>Алгоритм(дерево) Хаффмана</vt:lpstr>
      <vt:lpstr>Немного общей информации</vt:lpstr>
      <vt:lpstr>Как работает?</vt:lpstr>
      <vt:lpstr>Кодирование Хаффмана </vt:lpstr>
      <vt:lpstr>Шаги построения дерева:</vt:lpstr>
      <vt:lpstr>Преимущества</vt:lpstr>
      <vt:lpstr>Не преимущества</vt:lpstr>
      <vt:lpstr>Сравнение с другими алгоритмами сжатия</vt:lpstr>
      <vt:lpstr>Спасибо за просмотр)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Дерево Хаффмана</dc:title>
  <dc:creator>Елизавета</dc:creator>
  <cp:lastModifiedBy>Елизавета</cp:lastModifiedBy>
  <cp:revision>17</cp:revision>
  <dcterms:created xsi:type="dcterms:W3CDTF">2025-06-17T08:42:33Z</dcterms:created>
  <dcterms:modified xsi:type="dcterms:W3CDTF">2025-06-17T20:24:48Z</dcterms:modified>
</cp:coreProperties>
</file>

<file path=docProps/thumbnail.jpeg>
</file>